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90" r:id="rId4"/>
    <p:sldId id="371" r:id="rId5"/>
    <p:sldId id="372" r:id="rId6"/>
    <p:sldId id="370" r:id="rId7"/>
    <p:sldId id="359" r:id="rId8"/>
    <p:sldId id="303" r:id="rId9"/>
    <p:sldId id="369" r:id="rId10"/>
    <p:sldId id="29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84" autoAdjust="0"/>
    <p:restoredTop sz="94660"/>
  </p:normalViewPr>
  <p:slideViewPr>
    <p:cSldViewPr snapToGrid="0">
      <p:cViewPr varScale="1">
        <p:scale>
          <a:sx n="84" d="100"/>
          <a:sy n="84" d="100"/>
        </p:scale>
        <p:origin x="824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FFE961-F5B3-41E0-AF2F-B98DF9154574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C924-96FC-4ACD-8C11-6FB7C3AFF65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93714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34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5515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9992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814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538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943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0689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89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10651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84576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0009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C0B86579-9261-4851-8431-AE8CB120AF89}" type="datetimeFigureOut">
              <a:rPr lang="en-AU" smtClean="0"/>
              <a:t>24/9/2025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927B3BFD-01C8-4C7F-8F39-96074B03617B}" type="slidenum">
              <a:rPr lang="en-AU" smtClean="0"/>
              <a:t>‹#›</a:t>
            </a:fld>
            <a:endParaRPr lang="en-A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6276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tiff"/><Relationship Id="rId5" Type="http://schemas.openxmlformats.org/officeDocument/2006/relationships/image" Target="../media/image8.tiff"/><Relationship Id="rId4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7" Type="http://schemas.openxmlformats.org/officeDocument/2006/relationships/image" Target="../media/image15.tif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tiff"/><Relationship Id="rId5" Type="http://schemas.openxmlformats.org/officeDocument/2006/relationships/image" Target="../media/image13.tiff"/><Relationship Id="rId4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998" y="651753"/>
            <a:ext cx="10315208" cy="32003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9AC86F-7F43-3846-9FC4-F8D899E80049}"/>
              </a:ext>
            </a:extLst>
          </p:cNvPr>
          <p:cNvSpPr txBox="1"/>
          <p:nvPr/>
        </p:nvSpPr>
        <p:spPr>
          <a:xfrm>
            <a:off x="9976111" y="6488458"/>
            <a:ext cx="2472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©BeeHealthyStories 2016</a:t>
            </a:r>
          </a:p>
        </p:txBody>
      </p:sp>
    </p:spTree>
    <p:extLst>
      <p:ext uri="{BB962C8B-B14F-4D97-AF65-F5344CB8AC3E}">
        <p14:creationId xmlns:p14="http://schemas.microsoft.com/office/powerpoint/2010/main" val="2271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EE8109F-4731-0640-BC7A-6402EDB47D36}"/>
              </a:ext>
            </a:extLst>
          </p:cNvPr>
          <p:cNvSpPr/>
          <p:nvPr/>
        </p:nvSpPr>
        <p:spPr>
          <a:xfrm>
            <a:off x="171718" y="1283309"/>
            <a:ext cx="11848563" cy="3908762"/>
          </a:xfrm>
          <a:prstGeom prst="rect">
            <a:avLst/>
          </a:prstGeom>
          <a:ln w="25400">
            <a:solidFill>
              <a:schemeClr val="accent5"/>
            </a:solidFill>
          </a:ln>
        </p:spPr>
        <p:txBody>
          <a:bodyPr wrap="square">
            <a:spAutoFit/>
          </a:bodyPr>
          <a:lstStyle/>
          <a:p>
            <a:r>
              <a:rPr lang="en-AU" sz="3200" b="1" dirty="0"/>
              <a:t>KS1 Learning opportunities in Living in the Wider World</a:t>
            </a:r>
          </a:p>
          <a:p>
            <a:r>
              <a:rPr lang="en-AU" sz="2800" b="1" dirty="0"/>
              <a:t>Communities</a:t>
            </a:r>
          </a:p>
          <a:p>
            <a:r>
              <a:rPr lang="en-AU" sz="2400" i="1" dirty="0"/>
              <a:t>Pupils learn... </a:t>
            </a:r>
          </a:p>
          <a:p>
            <a:endParaRPr lang="en-AU" sz="2400" i="1" dirty="0"/>
          </a:p>
          <a:p>
            <a:r>
              <a:rPr lang="en-AU" sz="2400" b="1" dirty="0"/>
              <a:t>L4</a:t>
            </a:r>
            <a:r>
              <a:rPr lang="en-AU" sz="2400" dirty="0"/>
              <a:t>. about the different groups they belong to </a:t>
            </a:r>
          </a:p>
          <a:p>
            <a:r>
              <a:rPr lang="en-AU" sz="2400" b="1" dirty="0"/>
              <a:t>L5</a:t>
            </a:r>
            <a:r>
              <a:rPr lang="en-AU" sz="2400" dirty="0"/>
              <a:t>. about the different roles and responsibilities people have in their community </a:t>
            </a:r>
          </a:p>
          <a:p>
            <a:r>
              <a:rPr lang="en-AU" sz="2400" b="1" dirty="0"/>
              <a:t>L6</a:t>
            </a:r>
            <a:r>
              <a:rPr lang="en-AU" sz="2400" dirty="0"/>
              <a:t>. to recognise the ways they are the same as, and different to, other people</a:t>
            </a:r>
          </a:p>
          <a:p>
            <a:endParaRPr lang="en-AU" sz="2400" dirty="0"/>
          </a:p>
          <a:p>
            <a:endParaRPr lang="en-AU" sz="2400" dirty="0"/>
          </a:p>
          <a:p>
            <a:endParaRPr lang="en-AU" sz="2000" dirty="0">
              <a:effectLst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1B86AC-B896-B242-BFB5-3EB578C2D408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0" y="0"/>
          <a:ext cx="12192000" cy="731520"/>
        </p:xfrm>
        <a:graphic>
          <a:graphicData uri="http://schemas.openxmlformats.org/drawingml/2006/table">
            <a:tbl>
              <a:tblPr/>
              <a:tblGrid>
                <a:gridCol w="1219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GB" sz="4200" b="1" kern="1200" dirty="0">
                          <a:ln w="13462">
                            <a:solidFill>
                              <a:schemeClr val="bg1"/>
                            </a:solidFill>
                            <a:prstDash val="solid"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>
                            <a:outerShdw dist="38100" dir="2700000" algn="bl" rotWithShape="0">
                              <a:schemeClr val="accent5"/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PSHE – Programme of Study (UK)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806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spc="0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Lesson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F8ACEC-1CD0-EC46-8D9F-AC0802DC8F50}"/>
              </a:ext>
            </a:extLst>
          </p:cNvPr>
          <p:cNvSpPr txBox="1"/>
          <p:nvPr/>
        </p:nvSpPr>
        <p:spPr>
          <a:xfrm>
            <a:off x="179997" y="2045047"/>
            <a:ext cx="562644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Learning Intentions: </a:t>
            </a:r>
          </a:p>
          <a:p>
            <a:endParaRPr lang="en-GB" sz="2400" b="1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understand what is meant by a community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are aware what communities they belong to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/>
              <a:t>Students are aware they may belong to different communities to their peers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253A84-BF67-6F42-ABE0-89DF7AFE58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4077" y="1026163"/>
            <a:ext cx="4536678" cy="414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1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834992"/>
              </p:ext>
            </p:extLst>
          </p:nvPr>
        </p:nvGraphicFramePr>
        <p:xfrm>
          <a:off x="561873" y="1835908"/>
          <a:ext cx="5158853" cy="2529840"/>
        </p:xfrm>
        <a:graphic>
          <a:graphicData uri="http://schemas.openxmlformats.org/drawingml/2006/table">
            <a:tbl>
              <a:tblPr/>
              <a:tblGrid>
                <a:gridCol w="51588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pPr algn="l"/>
                      <a:r>
                        <a:rPr lang="en-GB" sz="32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What is meant by the term community? </a:t>
                      </a:r>
                    </a:p>
                    <a:p>
                      <a:pPr algn="l"/>
                      <a:r>
                        <a:rPr lang="en-GB" sz="32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It might help to think about who you think is in your community.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161418" y="129692"/>
            <a:ext cx="117405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Community</a:t>
            </a:r>
            <a:endParaRPr lang="en-GB" sz="4000" dirty="0">
              <a:latin typeface="+mj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AD3D740-FEFC-8745-92F0-0FB77D8EFD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1509" y="1835908"/>
            <a:ext cx="5355772" cy="276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774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113965"/>
              </p:ext>
            </p:extLst>
          </p:nvPr>
        </p:nvGraphicFramePr>
        <p:xfrm>
          <a:off x="561873" y="1093547"/>
          <a:ext cx="6809310" cy="2529840"/>
        </p:xfrm>
        <a:graphic>
          <a:graphicData uri="http://schemas.openxmlformats.org/drawingml/2006/table">
            <a:tbl>
              <a:tblPr/>
              <a:tblGrid>
                <a:gridCol w="6809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42680">
                <a:tc>
                  <a:txBody>
                    <a:bodyPr/>
                    <a:lstStyle/>
                    <a:p>
                      <a:r>
                        <a:rPr lang="en-AU" sz="320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A community is a number of people living in one particular area or a group of people who share common interests such as a social group, religious group, nationality or even a place of work.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161418" y="129692"/>
            <a:ext cx="117405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Community</a:t>
            </a:r>
            <a:endParaRPr lang="en-GB" sz="4000" dirty="0">
              <a:latin typeface="+mj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65202C7-4772-754B-ACB1-A2162BB123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945831"/>
              </p:ext>
            </p:extLst>
          </p:nvPr>
        </p:nvGraphicFramePr>
        <p:xfrm>
          <a:off x="561873" y="4587240"/>
          <a:ext cx="6296127" cy="910548"/>
        </p:xfrm>
        <a:graphic>
          <a:graphicData uri="http://schemas.openxmlformats.org/drawingml/2006/table">
            <a:tbl>
              <a:tblPr/>
              <a:tblGrid>
                <a:gridCol w="62961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0548">
                <a:tc>
                  <a:txBody>
                    <a:bodyPr/>
                    <a:lstStyle/>
                    <a:p>
                      <a:pPr algn="l"/>
                      <a:r>
                        <a:rPr lang="en-GB" sz="32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What communities do you know of?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53DCB639-6173-BE42-81C5-EAB07D43AF5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81729" y="1080174"/>
            <a:ext cx="4120216" cy="3761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29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952542"/>
              </p:ext>
            </p:extLst>
          </p:nvPr>
        </p:nvGraphicFramePr>
        <p:xfrm>
          <a:off x="361636" y="2428042"/>
          <a:ext cx="3034767" cy="1432560"/>
        </p:xfrm>
        <a:graphic>
          <a:graphicData uri="http://schemas.openxmlformats.org/drawingml/2006/table">
            <a:tbl>
              <a:tblPr/>
              <a:tblGrid>
                <a:gridCol w="30347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676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Neighbourhood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The area you live in is a community which can be called your neighbourhood.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81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303013" y="2537163"/>
            <a:ext cx="34010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0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Community Examples</a:t>
            </a:r>
            <a:endParaRPr lang="en-GB" sz="4000" dirty="0">
              <a:latin typeface="+mj-lt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E482F4D-98F7-294A-8CF9-D4D7E4B54B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158041"/>
              </p:ext>
            </p:extLst>
          </p:nvPr>
        </p:nvGraphicFramePr>
        <p:xfrm>
          <a:off x="4371871" y="266700"/>
          <a:ext cx="3263367" cy="1737360"/>
        </p:xfrm>
        <a:graphic>
          <a:graphicData uri="http://schemas.openxmlformats.org/drawingml/2006/table">
            <a:tbl>
              <a:tblPr/>
              <a:tblGrid>
                <a:gridCol w="3263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Sporting Community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You may belong to a sport community where lots of you come together to play a particular sport.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7CDAADE-2EB7-0B49-93DF-E5C2947624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139666"/>
              </p:ext>
            </p:extLst>
          </p:nvPr>
        </p:nvGraphicFramePr>
        <p:xfrm>
          <a:off x="8610703" y="1158240"/>
          <a:ext cx="3200298" cy="2042160"/>
        </p:xfrm>
        <a:graphic>
          <a:graphicData uri="http://schemas.openxmlformats.org/drawingml/2006/table">
            <a:tbl>
              <a:tblPr/>
              <a:tblGrid>
                <a:gridCol w="3200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School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Our school is a special community where we all come together to learn. You may also include your class community.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001F5A0-EFBA-5A47-81AA-105288F7AB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271557"/>
              </p:ext>
            </p:extLst>
          </p:nvPr>
        </p:nvGraphicFramePr>
        <p:xfrm>
          <a:off x="8610702" y="3860602"/>
          <a:ext cx="3200298" cy="1432560"/>
        </p:xfrm>
        <a:graphic>
          <a:graphicData uri="http://schemas.openxmlformats.org/drawingml/2006/table">
            <a:tbl>
              <a:tblPr/>
              <a:tblGrid>
                <a:gridCol w="32002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Global Community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Earth can be considered a community, as we all live here on this precious planet.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5BFC32B1-C6FE-9948-9405-5790ECB719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8320062"/>
              </p:ext>
            </p:extLst>
          </p:nvPr>
        </p:nvGraphicFramePr>
        <p:xfrm>
          <a:off x="3802262" y="4424482"/>
          <a:ext cx="3263367" cy="1737360"/>
        </p:xfrm>
        <a:graphic>
          <a:graphicData uri="http://schemas.openxmlformats.org/drawingml/2006/table">
            <a:tbl>
              <a:tblPr/>
              <a:tblGrid>
                <a:gridCol w="3263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25880">
                <a:tc>
                  <a:txBody>
                    <a:bodyPr/>
                    <a:lstStyle/>
                    <a:p>
                      <a:pPr algn="ctr"/>
                      <a:r>
                        <a:rPr lang="en-AU" sz="28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Religious Community</a:t>
                      </a:r>
                    </a:p>
                    <a:p>
                      <a:r>
                        <a:rPr lang="en-AU" sz="20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If you are part of a religion and go to a place of worship, that can be considered your religious community.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2">
                            <a:tint val="66000"/>
                            <a:satMod val="160000"/>
                          </a:schemeClr>
                        </a:gs>
                        <a:gs pos="50000">
                          <a:schemeClr val="accent2">
                            <a:tint val="44500"/>
                            <a:satMod val="160000"/>
                          </a:schemeClr>
                        </a:gs>
                        <a:gs pos="100000">
                          <a:schemeClr val="accent2">
                            <a:tint val="23500"/>
                            <a:satMod val="160000"/>
                          </a:schemeClr>
                        </a:gs>
                      </a:gsLst>
                      <a:lin ang="0" scaled="1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BBE2DEAC-420F-D244-925B-7745EECC914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49918" y="5346441"/>
            <a:ext cx="767355" cy="7673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30A1878-5384-9449-8303-32AED3D3299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8122" y="1992104"/>
            <a:ext cx="588775" cy="598363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AAEE5A9-934B-7141-88C9-8A24E669B80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81427">
            <a:off x="9680289" y="148018"/>
            <a:ext cx="906610" cy="96951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4CD75B-C2CF-3E41-B7E2-0ADB6049089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24827" y="4691298"/>
            <a:ext cx="1371578" cy="131028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F1F6FDE-1002-6548-8084-C8AAE07054A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0825" y="413348"/>
            <a:ext cx="1987237" cy="1814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106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692228"/>
              </p:ext>
            </p:extLst>
          </p:nvPr>
        </p:nvGraphicFramePr>
        <p:xfrm>
          <a:off x="451473" y="914399"/>
          <a:ext cx="5240200" cy="3017520"/>
        </p:xfrm>
        <a:graphic>
          <a:graphicData uri="http://schemas.openxmlformats.org/drawingml/2006/table">
            <a:tbl>
              <a:tblPr/>
              <a:tblGrid>
                <a:gridCol w="524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0548">
                <a:tc>
                  <a:txBody>
                    <a:bodyPr/>
                    <a:lstStyle/>
                    <a:p>
                      <a:pPr algn="l"/>
                      <a:r>
                        <a:rPr lang="en-GB" sz="3200" b="1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What communities are you part of? </a:t>
                      </a:r>
                    </a:p>
                    <a:p>
                      <a:pPr algn="l"/>
                      <a:endParaRPr lang="en-GB" sz="3200" b="1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32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Discuss with the person next to you and then share as a class.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283F2D4-700F-D64E-9CEF-3C34AE49B633}"/>
              </a:ext>
            </a:extLst>
          </p:cNvPr>
          <p:cNvSpPr txBox="1"/>
          <p:nvPr/>
        </p:nvSpPr>
        <p:spPr>
          <a:xfrm>
            <a:off x="451473" y="6334780"/>
            <a:ext cx="11450472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Did you notice anything with everybody’s answers?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EA7C18-8261-6942-8C4B-517A8F9505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5626" y="714527"/>
            <a:ext cx="5766319" cy="3894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37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283F2D4-700F-D64E-9CEF-3C34AE49B633}"/>
              </a:ext>
            </a:extLst>
          </p:cNvPr>
          <p:cNvSpPr txBox="1"/>
          <p:nvPr/>
        </p:nvSpPr>
        <p:spPr>
          <a:xfrm>
            <a:off x="451473" y="6334780"/>
            <a:ext cx="11450472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GB" sz="2800" b="1" dirty="0"/>
              <a:t>Do you think everybody’s circles will be the same?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C5E7BC-0E6D-794B-91F6-3665433A30C3}"/>
              </a:ext>
            </a:extLst>
          </p:cNvPr>
          <p:cNvSpPr/>
          <p:nvPr/>
        </p:nvSpPr>
        <p:spPr>
          <a:xfrm>
            <a:off x="451473" y="98377"/>
            <a:ext cx="442916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+mj-lt"/>
              </a:rPr>
              <a:t>Community Circles</a:t>
            </a:r>
            <a:endParaRPr lang="en-GB" sz="4400" dirty="0">
              <a:latin typeface="+mj-lt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5AB3F62F-81E3-114D-B40D-E028AA559105}"/>
              </a:ext>
            </a:extLst>
          </p:cNvPr>
          <p:cNvSpPr/>
          <p:nvPr/>
        </p:nvSpPr>
        <p:spPr>
          <a:xfrm>
            <a:off x="5840963" y="98377"/>
            <a:ext cx="6214188" cy="6097150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721875D-3528-1A40-9B00-EDCDAD6AE2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1986169"/>
              </p:ext>
            </p:extLst>
          </p:nvPr>
        </p:nvGraphicFramePr>
        <p:xfrm>
          <a:off x="387807" y="1067416"/>
          <a:ext cx="5240200" cy="4358640"/>
        </p:xfrm>
        <a:graphic>
          <a:graphicData uri="http://schemas.openxmlformats.org/drawingml/2006/table">
            <a:tbl>
              <a:tblPr/>
              <a:tblGrid>
                <a:gridCol w="524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10548">
                <a:tc>
                  <a:txBody>
                    <a:bodyPr/>
                    <a:lstStyle/>
                    <a:p>
                      <a:pPr algn="l"/>
                      <a:r>
                        <a:rPr lang="en-GB" sz="28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It can help to think of the communities we belong to in circles. </a:t>
                      </a:r>
                    </a:p>
                    <a:p>
                      <a:pPr algn="l"/>
                      <a:endParaRPr lang="en-GB" sz="2800" b="0" kern="1200" dirty="0">
                        <a:solidFill>
                          <a:schemeClr val="dk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GB" sz="2800" b="0" kern="120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Your inner circle will include your closest and most important community group like your family. You then create a new circle for the next community or communities that are most important to you.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3782BEC-3407-CC40-8771-2E0E89FC87FD}"/>
              </a:ext>
            </a:extLst>
          </p:cNvPr>
          <p:cNvSpPr txBox="1"/>
          <p:nvPr/>
        </p:nvSpPr>
        <p:spPr>
          <a:xfrm>
            <a:off x="8358269" y="2307243"/>
            <a:ext cx="1455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Family</a:t>
            </a:r>
            <a:endParaRPr lang="en-US" sz="3600" b="1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9C965A9-BF61-7544-B81F-EA58FF3A62C6}"/>
              </a:ext>
            </a:extLst>
          </p:cNvPr>
          <p:cNvSpPr/>
          <p:nvPr/>
        </p:nvSpPr>
        <p:spPr>
          <a:xfrm>
            <a:off x="7795363" y="1904174"/>
            <a:ext cx="2586096" cy="2385527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00AD7DC-B1DC-9C46-BDCD-9EFED11CEDB9}"/>
              </a:ext>
            </a:extLst>
          </p:cNvPr>
          <p:cNvSpPr/>
          <p:nvPr/>
        </p:nvSpPr>
        <p:spPr>
          <a:xfrm>
            <a:off x="6857275" y="1007706"/>
            <a:ext cx="4339459" cy="4303713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A9BD94-9E03-D248-9C60-5B258BCD31EB}"/>
              </a:ext>
            </a:extLst>
          </p:cNvPr>
          <p:cNvSpPr txBox="1"/>
          <p:nvPr/>
        </p:nvSpPr>
        <p:spPr>
          <a:xfrm>
            <a:off x="7158923" y="4105897"/>
            <a:ext cx="1455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School</a:t>
            </a:r>
            <a:endParaRPr lang="en-US" sz="36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510C8D-80DF-3242-B0A9-7045C692EDAC}"/>
              </a:ext>
            </a:extLst>
          </p:cNvPr>
          <p:cNvSpPr txBox="1"/>
          <p:nvPr/>
        </p:nvSpPr>
        <p:spPr>
          <a:xfrm>
            <a:off x="7886711" y="1288451"/>
            <a:ext cx="1455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Church </a:t>
            </a:r>
            <a:endParaRPr lang="en-US" sz="36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32FCF6-DB7F-6B48-8666-5E2B81C284ED}"/>
              </a:ext>
            </a:extLst>
          </p:cNvPr>
          <p:cNvSpPr txBox="1"/>
          <p:nvPr/>
        </p:nvSpPr>
        <p:spPr>
          <a:xfrm>
            <a:off x="9780905" y="3766481"/>
            <a:ext cx="1455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Ballet</a:t>
            </a:r>
            <a:endParaRPr lang="en-US" sz="36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229674-FD8C-A043-9840-40EFAF14C003}"/>
              </a:ext>
            </a:extLst>
          </p:cNvPr>
          <p:cNvSpPr txBox="1"/>
          <p:nvPr/>
        </p:nvSpPr>
        <p:spPr>
          <a:xfrm>
            <a:off x="7711945" y="5330554"/>
            <a:ext cx="2509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Neighbourhood</a:t>
            </a:r>
            <a:endParaRPr lang="en-US" sz="36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6408D1-B6AA-CC47-8DB8-F0600634185E}"/>
              </a:ext>
            </a:extLst>
          </p:cNvPr>
          <p:cNvSpPr txBox="1"/>
          <p:nvPr/>
        </p:nvSpPr>
        <p:spPr>
          <a:xfrm>
            <a:off x="7721275" y="344598"/>
            <a:ext cx="14555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World</a:t>
            </a:r>
            <a:endParaRPr lang="en-US" sz="3600" b="1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539A85C-F8ED-5945-85F2-3F949449D9E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1119" y="226148"/>
            <a:ext cx="692023" cy="69202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B0257BB9-6CC2-3D45-A589-DE871B2FB9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381427">
            <a:off x="8264373" y="4506192"/>
            <a:ext cx="550535" cy="58873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0E0592C2-4E11-094B-92ED-C5B15450D46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82470" y="4907903"/>
            <a:ext cx="619093" cy="56525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6CF5417F-DFD9-9342-86AB-175AA3A42DD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75710" y="1253328"/>
            <a:ext cx="628310" cy="61088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C23A57A-B241-044D-97F0-D3CAC15EA12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88295" y="2803399"/>
            <a:ext cx="1037538" cy="102371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779D708-978D-324C-8C27-4F6758E3437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63155" y="4247730"/>
            <a:ext cx="553712" cy="697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7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6C57E20-D18C-F74F-8A32-CB32777B9691}"/>
              </a:ext>
            </a:extLst>
          </p:cNvPr>
          <p:cNvSpPr txBox="1"/>
          <p:nvPr/>
        </p:nvSpPr>
        <p:spPr>
          <a:xfrm>
            <a:off x="331470" y="941744"/>
            <a:ext cx="582168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Create your own </a:t>
            </a:r>
            <a:r>
              <a:rPr lang="en-GB" sz="2400" b="1" dirty="0"/>
              <a:t>“Community Concentric Circles”</a:t>
            </a:r>
            <a:r>
              <a:rPr lang="en-GB" sz="2400" dirty="0"/>
              <a:t>. </a:t>
            </a:r>
          </a:p>
          <a:p>
            <a:r>
              <a:rPr lang="en-GB" sz="2400" dirty="0"/>
              <a:t>Start with what you feel your most important community to you is in the inner circle. </a:t>
            </a:r>
          </a:p>
          <a:p>
            <a:endParaRPr lang="en-GB" sz="2400" dirty="0"/>
          </a:p>
          <a:p>
            <a:r>
              <a:rPr lang="en-GB" sz="2400" dirty="0"/>
              <a:t>Remember this is a personal activity so people’s circles may look different. </a:t>
            </a:r>
          </a:p>
          <a:p>
            <a:endParaRPr lang="en-GB" sz="2400" dirty="0"/>
          </a:p>
          <a:p>
            <a:r>
              <a:rPr lang="en-GB" sz="2400" b="1" dirty="0"/>
              <a:t>Extension: </a:t>
            </a:r>
          </a:p>
          <a:p>
            <a:r>
              <a:rPr lang="en-GB" sz="2400" dirty="0"/>
              <a:t>What are the ways we can help our communities? Pick one and decide how you can help that community.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0A41DAA-F2AE-6D43-BF55-924B1799998A}"/>
              </a:ext>
            </a:extLst>
          </p:cNvPr>
          <p:cNvSpPr txBox="1">
            <a:spLocks/>
          </p:cNvSpPr>
          <p:nvPr/>
        </p:nvSpPr>
        <p:spPr>
          <a:xfrm>
            <a:off x="60961" y="221654"/>
            <a:ext cx="2358389" cy="72009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4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ea typeface="+mn-ea"/>
                <a:cs typeface="+mn-cs"/>
              </a:rPr>
              <a:t>Activity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3F70B1-25DA-2E41-B15C-131D128205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6518" y="221654"/>
            <a:ext cx="4400317" cy="6214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704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2784" y="1416947"/>
            <a:ext cx="10840754" cy="2246769"/>
          </a:xfrm>
          <a:prstGeom prst="rect">
            <a:avLst/>
          </a:prstGeom>
          <a:solidFill>
            <a:srgbClr val="FFCC99"/>
          </a:solidFill>
          <a:ln>
            <a:solidFill>
              <a:schemeClr val="accent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AU" sz="2800" b="1" dirty="0">
                <a:latin typeface="+mj-lt"/>
              </a:rPr>
              <a:t>Let’s Recap:</a:t>
            </a:r>
          </a:p>
          <a:p>
            <a:r>
              <a:rPr lang="en-AU" sz="2800" dirty="0">
                <a:latin typeface="+mj-lt"/>
              </a:rPr>
              <a:t>What is a community? </a:t>
            </a:r>
          </a:p>
          <a:p>
            <a:endParaRPr lang="en-AU" sz="2800" dirty="0">
              <a:latin typeface="+mj-lt"/>
            </a:endParaRPr>
          </a:p>
          <a:p>
            <a:r>
              <a:rPr lang="en-AU" sz="2800" dirty="0">
                <a:latin typeface="+mj-lt"/>
              </a:rPr>
              <a:t>Take some time to share ”Community Circles.” Place them on display or have a gallery walk around the class. </a:t>
            </a:r>
            <a:endParaRPr lang="en-GB" sz="2800" dirty="0">
              <a:latin typeface="+mj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3074" y="5464210"/>
            <a:ext cx="1400175" cy="1384265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793304" y="0"/>
            <a:ext cx="26053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b="1" u="sng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Plenary</a:t>
            </a:r>
            <a:endParaRPr lang="en-GB" sz="6000" b="1" u="sng" dirty="0">
              <a:solidFill>
                <a:srgbClr val="FF0000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39AF20-A77D-3B42-8EB3-32DBD39AFD30}"/>
              </a:ext>
            </a:extLst>
          </p:cNvPr>
          <p:cNvSpPr txBox="1"/>
          <p:nvPr/>
        </p:nvSpPr>
        <p:spPr>
          <a:xfrm>
            <a:off x="832784" y="4065000"/>
            <a:ext cx="108407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j-lt"/>
              </a:rPr>
              <a:t>#</a:t>
            </a:r>
            <a:r>
              <a:rPr lang="en-US" sz="2400" dirty="0" err="1">
                <a:latin typeface="+mj-lt"/>
              </a:rPr>
              <a:t>HomeAction</a:t>
            </a:r>
            <a:r>
              <a:rPr lang="en-US" sz="2400" dirty="0">
                <a:latin typeface="+mj-lt"/>
              </a:rPr>
              <a:t> </a:t>
            </a:r>
          </a:p>
          <a:p>
            <a:r>
              <a:rPr lang="en-US" sz="2400" dirty="0">
                <a:latin typeface="+mj-lt"/>
              </a:rPr>
              <a:t>Discuss with your family what communities they are all part of and which communities you are part of as a family.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45C01D5-E898-B246-AAF1-536E70E545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960" y="200900"/>
            <a:ext cx="2331720" cy="2331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653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Retrospect">
  <a:themeElements>
    <a:clrScheme name="Custom 3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FF00"/>
      </a:accent1>
      <a:accent2>
        <a:srgbClr val="F7EC57"/>
      </a:accent2>
      <a:accent3>
        <a:srgbClr val="000000"/>
      </a:accent3>
      <a:accent4>
        <a:srgbClr val="FFFFCC"/>
      </a:accent4>
      <a:accent5>
        <a:srgbClr val="FFC000"/>
      </a:accent5>
      <a:accent6>
        <a:srgbClr val="FFFF00"/>
      </a:accent6>
      <a:hlink>
        <a:srgbClr val="FFFF00"/>
      </a:hlink>
      <a:folHlink>
        <a:srgbClr val="FFFFC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20771</TotalTime>
  <Words>485</Words>
  <Application>Microsoft Macintosh PowerPoint</Application>
  <PresentationFormat>Widescreen</PresentationFormat>
  <Paragraphs>63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Retrospect</vt:lpstr>
      <vt:lpstr>PowerPoint Presentation</vt:lpstr>
      <vt:lpstr>Lesson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HAILEYBURY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Jessica Reardon</dc:creator>
  <cp:lastModifiedBy>Microsoft Office User</cp:lastModifiedBy>
  <cp:revision>120</cp:revision>
  <dcterms:created xsi:type="dcterms:W3CDTF">2015-12-16T03:40:36Z</dcterms:created>
  <dcterms:modified xsi:type="dcterms:W3CDTF">2025-09-24T03:02:30Z</dcterms:modified>
</cp:coreProperties>
</file>